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20116800" cx="25603200"/>
  <p:notesSz cx="6858000" cy="9144000"/>
  <p:embeddedFontLst>
    <p:embeddedFont>
      <p:font typeface="Outfit"/>
      <p:regular r:id="rId7"/>
      <p:bold r:id="rId8"/>
    </p:embeddedFont>
    <p:embeddedFont>
      <p:font typeface="Outfit SemiBold"/>
      <p:regular r:id="rId9"/>
      <p:bold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336">
          <p15:clr>
            <a:srgbClr val="747775"/>
          </p15:clr>
        </p15:guide>
        <p15:guide id="2" pos="806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336" orient="horz"/>
        <p:guide pos="80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font" Target="fonts/Outfi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Outfi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Outfit-regular.fntdata"/><Relationship Id="rId8" Type="http://schemas.openxmlformats.org/officeDocument/2006/relationships/font" Target="fonts/Outfi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47203" y="685800"/>
            <a:ext cx="436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f03a3541_0_2:notes"/>
          <p:cNvSpPr/>
          <p:nvPr>
            <p:ph idx="2" type="sldImg"/>
          </p:nvPr>
        </p:nvSpPr>
        <p:spPr>
          <a:xfrm>
            <a:off x="1247183" y="685800"/>
            <a:ext cx="436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f03a35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72783" y="2912116"/>
            <a:ext cx="23857500" cy="8028000"/>
          </a:xfrm>
          <a:prstGeom prst="rect">
            <a:avLst/>
          </a:prstGeom>
        </p:spPr>
        <p:txBody>
          <a:bodyPr anchorCtr="0" anchor="b" bIns="285800" lIns="285800" spcFirstLastPara="1" rIns="285800" wrap="square" tIns="285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72760" y="11084578"/>
            <a:ext cx="23857500" cy="30999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872760" y="4326178"/>
            <a:ext cx="23857500" cy="7679700"/>
          </a:xfrm>
          <a:prstGeom prst="rect">
            <a:avLst/>
          </a:prstGeom>
        </p:spPr>
        <p:txBody>
          <a:bodyPr anchorCtr="0" anchor="b" bIns="285800" lIns="285800" spcFirstLastPara="1" rIns="285800" wrap="square" tIns="285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72760" y="12328702"/>
            <a:ext cx="23857500" cy="50877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84200" lvl="0" marL="457200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/>
            </a:lvl1pPr>
            <a:lvl2pPr indent="-508000" lvl="1" marL="914400" algn="ctr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 algn="ctr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 algn="ctr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 algn="ctr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 algn="ctr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 algn="ctr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 algn="ctr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 algn="ctr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72760" y="8412213"/>
            <a:ext cx="23857500" cy="32925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72760" y="1740542"/>
            <a:ext cx="23857500" cy="22401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72760" y="4507458"/>
            <a:ext cx="23857500" cy="133620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84200" lvl="0" marL="457200">
              <a:spcBef>
                <a:spcPts val="0"/>
              </a:spcBef>
              <a:spcAft>
                <a:spcPts val="0"/>
              </a:spcAft>
              <a:buSzPts val="5600"/>
              <a:buChar char="●"/>
              <a:defRPr/>
            </a:lvl1pPr>
            <a:lvl2pPr indent="-508000" lvl="1" marL="9144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72760" y="1740542"/>
            <a:ext cx="23857500" cy="22401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72760" y="4507458"/>
            <a:ext cx="11199900" cy="133620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08000" lvl="0" marL="457200">
              <a:spcBef>
                <a:spcPts val="0"/>
              </a:spcBef>
              <a:spcAft>
                <a:spcPts val="0"/>
              </a:spcAft>
              <a:buSzPts val="4400"/>
              <a:buChar char="●"/>
              <a:defRPr sz="44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3530720" y="4507458"/>
            <a:ext cx="11199900" cy="133620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08000" lvl="0" marL="457200">
              <a:spcBef>
                <a:spcPts val="0"/>
              </a:spcBef>
              <a:spcAft>
                <a:spcPts val="0"/>
              </a:spcAft>
              <a:buSzPts val="4400"/>
              <a:buChar char="●"/>
              <a:defRPr sz="44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72760" y="1740542"/>
            <a:ext cx="23857500" cy="22401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72760" y="2173013"/>
            <a:ext cx="7862400" cy="2955600"/>
          </a:xfrm>
          <a:prstGeom prst="rect">
            <a:avLst/>
          </a:prstGeom>
        </p:spPr>
        <p:txBody>
          <a:bodyPr anchorCtr="0" anchor="b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72760" y="5434880"/>
            <a:ext cx="7862400" cy="124350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469900" lvl="0" marL="4572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72700" y="1760587"/>
            <a:ext cx="17829900" cy="1599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801600" y="-489"/>
            <a:ext cx="12801600" cy="2011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85800" lIns="285800" spcFirstLastPara="1" rIns="285800" wrap="square" tIns="285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43400" y="4823084"/>
            <a:ext cx="11326500" cy="5797500"/>
          </a:xfrm>
          <a:prstGeom prst="rect">
            <a:avLst/>
          </a:prstGeom>
        </p:spPr>
        <p:txBody>
          <a:bodyPr anchorCtr="0" anchor="b" bIns="285800" lIns="285800" spcFirstLastPara="1" rIns="285800" wrap="square" tIns="285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43400" y="10963138"/>
            <a:ext cx="11326500" cy="48306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3830600" y="2831938"/>
            <a:ext cx="10743600" cy="144519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indent="-584200" lvl="0" marL="457200">
              <a:spcBef>
                <a:spcPts val="0"/>
              </a:spcBef>
              <a:spcAft>
                <a:spcPts val="0"/>
              </a:spcAft>
              <a:buSzPts val="5600"/>
              <a:buChar char="●"/>
              <a:defRPr/>
            </a:lvl1pPr>
            <a:lvl2pPr indent="-508000" lvl="1" marL="9144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72760" y="16546249"/>
            <a:ext cx="16796700" cy="23667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2760" y="1740542"/>
            <a:ext cx="238575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2760" y="4507458"/>
            <a:ext cx="23857500" cy="13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84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1pPr>
            <a:lvl2pPr indent="-508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○"/>
              <a:defRPr sz="4400">
                <a:solidFill>
                  <a:schemeClr val="dk2"/>
                </a:solidFill>
              </a:defRPr>
            </a:lvl2pPr>
            <a:lvl3pPr indent="-508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■"/>
              <a:defRPr sz="4400">
                <a:solidFill>
                  <a:schemeClr val="dk2"/>
                </a:solidFill>
              </a:defRPr>
            </a:lvl3pPr>
            <a:lvl4pPr indent="-508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●"/>
              <a:defRPr sz="4400">
                <a:solidFill>
                  <a:schemeClr val="dk2"/>
                </a:solidFill>
              </a:defRPr>
            </a:lvl4pPr>
            <a:lvl5pPr indent="-508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○"/>
              <a:defRPr sz="4400">
                <a:solidFill>
                  <a:schemeClr val="dk2"/>
                </a:solidFill>
              </a:defRPr>
            </a:lvl5pPr>
            <a:lvl6pPr indent="-508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■"/>
              <a:defRPr sz="4400">
                <a:solidFill>
                  <a:schemeClr val="dk2"/>
                </a:solidFill>
              </a:defRPr>
            </a:lvl6pPr>
            <a:lvl7pPr indent="-508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●"/>
              <a:defRPr sz="4400">
                <a:solidFill>
                  <a:schemeClr val="dk2"/>
                </a:solidFill>
              </a:defRPr>
            </a:lvl7pPr>
            <a:lvl8pPr indent="-508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○"/>
              <a:defRPr sz="4400">
                <a:solidFill>
                  <a:schemeClr val="dk2"/>
                </a:solidFill>
              </a:defRPr>
            </a:lvl8pPr>
            <a:lvl9pPr indent="-508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3722882" y="18238359"/>
            <a:ext cx="15363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 algn="r">
              <a:buNone/>
              <a:defRPr sz="3100">
                <a:solidFill>
                  <a:schemeClr val="dk2"/>
                </a:solidFill>
              </a:defRPr>
            </a:lvl1pPr>
            <a:lvl2pPr lvl="1" algn="r">
              <a:buNone/>
              <a:defRPr sz="3100">
                <a:solidFill>
                  <a:schemeClr val="dk2"/>
                </a:solidFill>
              </a:defRPr>
            </a:lvl2pPr>
            <a:lvl3pPr lvl="2" algn="r">
              <a:buNone/>
              <a:defRPr sz="3100">
                <a:solidFill>
                  <a:schemeClr val="dk2"/>
                </a:solidFill>
              </a:defRPr>
            </a:lvl3pPr>
            <a:lvl4pPr lvl="3" algn="r">
              <a:buNone/>
              <a:defRPr sz="3100">
                <a:solidFill>
                  <a:schemeClr val="dk2"/>
                </a:solidFill>
              </a:defRPr>
            </a:lvl4pPr>
            <a:lvl5pPr lvl="4" algn="r">
              <a:buNone/>
              <a:defRPr sz="3100">
                <a:solidFill>
                  <a:schemeClr val="dk2"/>
                </a:solidFill>
              </a:defRPr>
            </a:lvl5pPr>
            <a:lvl6pPr lvl="5" algn="r">
              <a:buNone/>
              <a:defRPr sz="3100">
                <a:solidFill>
                  <a:schemeClr val="dk2"/>
                </a:solidFill>
              </a:defRPr>
            </a:lvl6pPr>
            <a:lvl7pPr lvl="6" algn="r">
              <a:buNone/>
              <a:defRPr sz="3100">
                <a:solidFill>
                  <a:schemeClr val="dk2"/>
                </a:solidFill>
              </a:defRPr>
            </a:lvl7pPr>
            <a:lvl8pPr lvl="7" algn="r">
              <a:buNone/>
              <a:defRPr sz="3100">
                <a:solidFill>
                  <a:schemeClr val="dk2"/>
                </a:solidFill>
              </a:defRPr>
            </a:lvl8pPr>
            <a:lvl9pPr lvl="8" algn="r">
              <a:buNone/>
              <a:defRPr sz="3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872760" y="1740542"/>
            <a:ext cx="23857500" cy="22401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872760" y="4507458"/>
            <a:ext cx="23857500" cy="133620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8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8079" l="0" r="0" t="0"/>
          <a:stretch/>
        </p:blipFill>
        <p:spPr>
          <a:xfrm>
            <a:off x="0" y="0"/>
            <a:ext cx="25603200" cy="201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20083" l="0" r="0" t="0"/>
          <a:stretch/>
        </p:blipFill>
        <p:spPr>
          <a:xfrm>
            <a:off x="2564838" y="603750"/>
            <a:ext cx="5942225" cy="57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4267" y="603817"/>
            <a:ext cx="3950905" cy="799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6529" y="603750"/>
            <a:ext cx="3950905" cy="799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48791" y="603764"/>
            <a:ext cx="3950905" cy="799341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025463" y="7529499"/>
            <a:ext cx="90210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5000">
                <a:solidFill>
                  <a:srgbClr val="F3F3F3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College mentorship with freedom and ease </a:t>
            </a:r>
            <a:endParaRPr i="1" sz="5000">
              <a:solidFill>
                <a:srgbClr val="F3F3F3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0440662" y="8739785"/>
            <a:ext cx="41181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Find students with similar interests</a:t>
            </a:r>
            <a:endParaRPr sz="3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4952930" y="8739785"/>
            <a:ext cx="41181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Group students into classes and teach</a:t>
            </a:r>
            <a:endParaRPr sz="3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9465188" y="8739785"/>
            <a:ext cx="41181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Get AI-powered insights on students</a:t>
            </a:r>
            <a:endParaRPr sz="3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8">
            <a:alphaModFix/>
          </a:blip>
          <a:srcRect b="16562" l="0" r="51597" t="0"/>
          <a:stretch/>
        </p:blipFill>
        <p:spPr>
          <a:xfrm>
            <a:off x="12316584" y="15511127"/>
            <a:ext cx="2579550" cy="29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11567544" y="18644898"/>
            <a:ext cx="409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Low-fi </a:t>
            </a:r>
            <a:endParaRPr sz="5600">
              <a:solidFill>
                <a:schemeClr val="dk2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9">
            <a:alphaModFix/>
          </a:blip>
          <a:srcRect b="3574" l="0" r="0" t="1602"/>
          <a:stretch/>
        </p:blipFill>
        <p:spPr>
          <a:xfrm>
            <a:off x="21422725" y="15511125"/>
            <a:ext cx="2940775" cy="292397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0792823" y="18644898"/>
            <a:ext cx="4385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Med-fi </a:t>
            </a:r>
            <a:endParaRPr sz="5600">
              <a:solidFill>
                <a:schemeClr val="dk2"/>
              </a:solidFill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10">
            <a:alphaModFix/>
          </a:blip>
          <a:srcRect b="0" l="0" r="0" t="5633"/>
          <a:stretch/>
        </p:blipFill>
        <p:spPr>
          <a:xfrm>
            <a:off x="16031442" y="15511127"/>
            <a:ext cx="4255976" cy="29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4163400" y="10057100"/>
            <a:ext cx="7470900" cy="3345900"/>
          </a:xfrm>
          <a:prstGeom prst="roundRect">
            <a:avLst>
              <a:gd fmla="val 16667" name="adj"/>
            </a:avLst>
          </a:prstGeom>
          <a:solidFill>
            <a:srgbClr val="DBDFE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Problem </a:t>
            </a:r>
            <a:endParaRPr sz="4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College counselors lack independence when choosing students they want to work with </a:t>
            </a:r>
            <a:endParaRPr sz="3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1025463" y="5972524"/>
            <a:ext cx="9021000" cy="13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0">
                <a:solidFill>
                  <a:srgbClr val="F3F3F3"/>
                </a:solidFill>
                <a:latin typeface="Outfit"/>
                <a:ea typeface="Outfit"/>
                <a:cs typeface="Outfit"/>
                <a:sym typeface="Outfit"/>
              </a:rPr>
              <a:t>UniVerse</a:t>
            </a:r>
            <a:endParaRPr b="1" sz="10000">
              <a:solidFill>
                <a:srgbClr val="F3F3F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636900" y="19578000"/>
            <a:ext cx="2432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Designed and developed by Sally W., Zijian L., Steve D., and Eric F.</a:t>
            </a:r>
            <a:r>
              <a:rPr lang="en" sz="2300">
                <a:solidFill>
                  <a:srgbClr val="DBDFEA"/>
                </a:solidFill>
              </a:rPr>
              <a:t> | CS 147 Autumn 2024 https://web.stanford.edu/class/cs147/projects/Job-Accessibility-Career-Development/UniVerse/</a:t>
            </a:r>
            <a:endParaRPr sz="2300">
              <a:solidFill>
                <a:srgbClr val="DBDFEA"/>
              </a:solidFill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14235600" y="10024925"/>
            <a:ext cx="7470900" cy="3345900"/>
          </a:xfrm>
          <a:prstGeom prst="roundRect">
            <a:avLst>
              <a:gd fmla="val 16667" name="adj"/>
            </a:avLst>
          </a:prstGeom>
          <a:solidFill>
            <a:srgbClr val="DBDFE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Solution</a:t>
            </a:r>
            <a:endParaRPr sz="4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Counselors can choose to work with students with interests and backgrounds that align with theirs</a:t>
            </a:r>
            <a:endParaRPr sz="3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0368" y="15511139"/>
            <a:ext cx="3800909" cy="29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9700" y="15511127"/>
            <a:ext cx="5005361" cy="29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2034164" y="18644898"/>
            <a:ext cx="3601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Needfinding</a:t>
            </a:r>
            <a:endParaRPr sz="5600">
              <a:solidFill>
                <a:schemeClr val="dk2"/>
              </a:solidFill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6832829" y="18644898"/>
            <a:ext cx="4896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Experience prototype</a:t>
            </a:r>
            <a:endParaRPr sz="5600">
              <a:solidFill>
                <a:schemeClr val="dk2"/>
              </a:solidFill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16180183" y="18644898"/>
            <a:ext cx="409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Usability testing</a:t>
            </a:r>
            <a:endParaRPr sz="5600">
              <a:solidFill>
                <a:schemeClr val="dk2"/>
              </a:solidFill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1239700" y="13913613"/>
            <a:ext cx="4502400" cy="1086900"/>
          </a:xfrm>
          <a:prstGeom prst="roundRect">
            <a:avLst>
              <a:gd fmla="val 16667" name="adj"/>
            </a:avLst>
          </a:prstGeom>
          <a:solidFill>
            <a:srgbClr val="DBDFEA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utfit SemiBold"/>
                <a:ea typeface="Outfit SemiBold"/>
                <a:cs typeface="Outfit SemiBold"/>
                <a:sym typeface="Outfit SemiBold"/>
              </a:rPr>
              <a:t>Design Process</a:t>
            </a:r>
            <a:endParaRPr sz="40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5313" y="603750"/>
            <a:ext cx="1735675" cy="1756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